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05" r:id="rId2"/>
    <p:sldId id="306" r:id="rId3"/>
    <p:sldId id="259" r:id="rId4"/>
    <p:sldId id="266" r:id="rId5"/>
    <p:sldId id="272" r:id="rId6"/>
    <p:sldId id="314" r:id="rId7"/>
    <p:sldId id="267" r:id="rId8"/>
    <p:sldId id="268" r:id="rId9"/>
    <p:sldId id="310" r:id="rId10"/>
    <p:sldId id="269" r:id="rId11"/>
    <p:sldId id="270" r:id="rId12"/>
    <p:sldId id="271" r:id="rId13"/>
    <p:sldId id="273" r:id="rId14"/>
    <p:sldId id="260" r:id="rId15"/>
    <p:sldId id="261" r:id="rId16"/>
    <p:sldId id="274" r:id="rId17"/>
    <p:sldId id="291" r:id="rId18"/>
    <p:sldId id="294" r:id="rId19"/>
    <p:sldId id="295" r:id="rId20"/>
    <p:sldId id="309" r:id="rId21"/>
    <p:sldId id="299" r:id="rId22"/>
    <p:sldId id="257" r:id="rId23"/>
    <p:sldId id="281" r:id="rId24"/>
    <p:sldId id="304" r:id="rId25"/>
    <p:sldId id="313" r:id="rId26"/>
    <p:sldId id="275" r:id="rId27"/>
    <p:sldId id="276" r:id="rId28"/>
    <p:sldId id="308" r:id="rId29"/>
    <p:sldId id="277" r:id="rId30"/>
    <p:sldId id="278" r:id="rId31"/>
    <p:sldId id="282" r:id="rId32"/>
    <p:sldId id="283" r:id="rId33"/>
    <p:sldId id="284" r:id="rId34"/>
    <p:sldId id="285" r:id="rId35"/>
    <p:sldId id="286" r:id="rId36"/>
    <p:sldId id="287" r:id="rId37"/>
    <p:sldId id="279" r:id="rId38"/>
    <p:sldId id="297" r:id="rId39"/>
    <p:sldId id="307" r:id="rId40"/>
    <p:sldId id="289" r:id="rId41"/>
    <p:sldId id="290" r:id="rId42"/>
    <p:sldId id="312" r:id="rId43"/>
    <p:sldId id="296" r:id="rId44"/>
    <p:sldId id="288" r:id="rId45"/>
    <p:sldId id="300" r:id="rId46"/>
    <p:sldId id="301" r:id="rId47"/>
    <p:sldId id="302" r:id="rId48"/>
    <p:sldId id="303" r:id="rId49"/>
    <p:sldId id="311" r:id="rId50"/>
    <p:sldId id="292" r:id="rId51"/>
    <p:sldId id="29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1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CACAE-BA8E-A54C-AA9C-DEAEBC401AAC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40A9-4BAB-F04A-9504-374269B71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Inclusion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FC28-7053-C042-9EDE-6036FF80DA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C484D-B258-BC42-984C-7E603257D46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tif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tiff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tif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hyperlink" Target="https://fatml.or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Joshua Kroll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kroll@berkeley.edu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21752" y="3759277"/>
            <a:ext cx="2884947" cy="2855070"/>
            <a:chOff x="8921752" y="3759277"/>
            <a:chExt cx="2884947" cy="285507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9872462" y="4305556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297141" y="4831542"/>
              <a:ext cx="0" cy="8293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9811502" y="6186102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921752" y="3759277"/>
              <a:ext cx="5950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7582" y="5910873"/>
              <a:ext cx="1019117" cy="7034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905613" y="3825093"/>
              <a:ext cx="749289" cy="830237"/>
            </a:xfrm>
            <a:prstGeom prst="rect">
              <a:avLst/>
            </a:prstGeom>
          </p:spPr>
        </p:pic>
      </p:grp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Lecture 14: Ethics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62959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911350"/>
            <a:ext cx="4559300" cy="303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4946650"/>
            <a:ext cx="7594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4248" r="4132" b="10697"/>
          <a:stretch/>
        </p:blipFill>
        <p:spPr>
          <a:xfrm>
            <a:off x="1476499" y="1386445"/>
            <a:ext cx="9239003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909" r="4161" b="9957"/>
          <a:stretch/>
        </p:blipFill>
        <p:spPr>
          <a:xfrm>
            <a:off x="1613065" y="715488"/>
            <a:ext cx="8965871" cy="54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is everywhere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5328" y="1573603"/>
            <a:ext cx="222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Scoring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5397" y="1573603"/>
            <a:ext cx="129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Lotteries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0" y="2161020"/>
            <a:ext cx="2183027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6" y="3365222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4457" y="1384765"/>
            <a:ext cx="2663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Criminal Justice</a:t>
            </a:r>
          </a:p>
          <a:p>
            <a:pPr algn="ctr"/>
            <a:r>
              <a:rPr lang="en-US" sz="2400" b="1" dirty="0"/>
              <a:t>&amp; National Security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79" y="2161020"/>
            <a:ext cx="131591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28" y="3365222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2654" y="4403734"/>
            <a:ext cx="89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News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438" y="4612907"/>
            <a:ext cx="1828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97303" y="4449989"/>
            <a:ext cx="1186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Lending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03" y="6238202"/>
            <a:ext cx="1828800" cy="531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30331" y="4417723"/>
            <a:ext cx="95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832" y="5022564"/>
            <a:ext cx="1496291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651" y="4837925"/>
            <a:ext cx="136886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172200"/>
            <a:ext cx="2378676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0223" y="2161020"/>
            <a:ext cx="1828800" cy="6532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223" y="3365223"/>
            <a:ext cx="1828800" cy="6948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/>
          <a:srcRect t="11748" b="13015"/>
          <a:stretch/>
        </p:blipFill>
        <p:spPr>
          <a:xfrm>
            <a:off x="2060893" y="5022564"/>
            <a:ext cx="1828800" cy="1031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2042" y="5076717"/>
            <a:ext cx="1828800" cy="436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0236" y="6102560"/>
            <a:ext cx="1828800" cy="526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5637631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2978" y="2161020"/>
            <a:ext cx="812800" cy="81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4094" y="3075420"/>
            <a:ext cx="1211071" cy="12110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/>
          <a:srcRect t="28424" b="30471"/>
          <a:stretch/>
        </p:blipFill>
        <p:spPr>
          <a:xfrm>
            <a:off x="4416469" y="5582923"/>
            <a:ext cx="2115666" cy="5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003300"/>
            <a:ext cx="6350000" cy="4851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4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4236" y="263525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32766" y="3758247"/>
            <a:ext cx="442970" cy="3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64348" y="3810649"/>
            <a:ext cx="355675" cy="389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3526" y="208897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56" y="4240569"/>
            <a:ext cx="1019117" cy="70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37387" y="2154789"/>
            <a:ext cx="749289" cy="83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526" y="4206901"/>
            <a:ext cx="745864" cy="737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964262" y="31612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242" y="1960909"/>
            <a:ext cx="379917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Question</a:t>
            </a:r>
          </a:p>
          <a:p>
            <a:r>
              <a:rPr lang="en-US" sz="2400" dirty="0"/>
              <a:t>Refine Question to an one answerable with 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514" y="1949022"/>
            <a:ext cx="37991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Design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5244" y="3289302"/>
            <a:ext cx="436464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</a:p>
          <a:p>
            <a:r>
              <a:rPr lang="en-US" sz="2400" dirty="0"/>
              <a:t>Test-train split</a:t>
            </a:r>
          </a:p>
          <a:p>
            <a:r>
              <a:rPr lang="en-US" sz="2400" dirty="0"/>
              <a:t>Loss function choice</a:t>
            </a:r>
          </a:p>
          <a:p>
            <a:r>
              <a:rPr lang="en-US" sz="2400" dirty="0"/>
              <a:t>Feature engineering</a:t>
            </a:r>
          </a:p>
          <a:p>
            <a:r>
              <a:rPr lang="en-US" sz="2400" dirty="0"/>
              <a:t>	Transformations, </a:t>
            </a:r>
          </a:p>
          <a:p>
            <a:r>
              <a:rPr lang="en-US" sz="2400" dirty="0"/>
              <a:t>	Dummy Variables</a:t>
            </a:r>
          </a:p>
          <a:p>
            <a:r>
              <a:rPr lang="en-US" sz="2400" dirty="0"/>
              <a:t>Model selection</a:t>
            </a:r>
          </a:p>
          <a:p>
            <a:r>
              <a:rPr lang="en-US" sz="2400" dirty="0"/>
              <a:t>	Best subset regression</a:t>
            </a:r>
          </a:p>
          <a:p>
            <a:r>
              <a:rPr lang="en-US" sz="2400" dirty="0"/>
              <a:t>	Cross-Validation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705" y="4239030"/>
            <a:ext cx="3799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 evaluation</a:t>
            </a:r>
          </a:p>
          <a:p>
            <a:r>
              <a:rPr lang="en-US" sz="2400" dirty="0"/>
              <a:t>Prediction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0411" y="3348984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BIAS!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64217" y="2975497"/>
            <a:ext cx="394260" cy="385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81315" y="33136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95676" y="4668198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907" y="2897964"/>
            <a:ext cx="359728" cy="435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24000"/>
            <a:ext cx="1099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4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03500"/>
            <a:ext cx="12001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8" y="0"/>
            <a:ext cx="1042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926275"/>
            <a:ext cx="4127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9434-E7E0-FE48-911C-4CEEB5DC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28E8-9CC9-C145-BCDD-E86759A5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45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0"/>
            <a:ext cx="56007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33"/>
            <a:ext cx="609600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903133"/>
            <a:ext cx="9918700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00"/>
            <a:ext cx="8343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5" y="1283105"/>
            <a:ext cx="3862911" cy="555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3105"/>
            <a:ext cx="3862911" cy="55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371600"/>
            <a:ext cx="8255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http://</a:t>
            </a:r>
            <a:r>
              <a:rPr lang="en-US" sz="5400" b="1" dirty="0" err="1"/>
              <a:t>bit.ly</a:t>
            </a:r>
            <a:r>
              <a:rPr lang="en-US" sz="5400" b="1" dirty="0"/>
              <a:t>/ds100-fa18-dsm2</a:t>
            </a:r>
          </a:p>
        </p:txBody>
      </p:sp>
    </p:spTree>
    <p:extLst>
      <p:ext uri="{BB962C8B-B14F-4D97-AF65-F5344CB8AC3E}">
        <p14:creationId xmlns:p14="http://schemas.microsoft.com/office/powerpoint/2010/main" val="203525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6EB24-3F17-664C-B9AA-CD43EF9F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14" y="0"/>
            <a:ext cx="37120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4860B-7D77-8940-BB51-755DCD3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-138550"/>
            <a:ext cx="6667500" cy="666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276B8-782E-794E-9CBB-F6BB49CB20C6}"/>
              </a:ext>
            </a:extLst>
          </p:cNvPr>
          <p:cNvSpPr txBox="1"/>
          <p:nvPr/>
        </p:nvSpPr>
        <p:spPr>
          <a:xfrm>
            <a:off x="138546" y="6211669"/>
            <a:ext cx="770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Lum</a:t>
            </a:r>
            <a:r>
              <a:rPr lang="en-US" dirty="0"/>
              <a:t>, Kristian, and William Isaac. "To predict and serve?." Significance 13, no. 5 (2016): 14-19.</a:t>
            </a:r>
          </a:p>
        </p:txBody>
      </p:sp>
    </p:spTree>
    <p:extLst>
      <p:ext uri="{BB962C8B-B14F-4D97-AF65-F5344CB8AC3E}">
        <p14:creationId xmlns:p14="http://schemas.microsoft.com/office/powerpoint/2010/main" val="354613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94" y="3403600"/>
            <a:ext cx="6823506" cy="345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100"/>
            <a:ext cx="5397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39" y="1834126"/>
            <a:ext cx="5067323" cy="5023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971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591D6-22EB-9E42-BD70-299D516E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2381250"/>
            <a:ext cx="5422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Test-Train Split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898650"/>
            <a:ext cx="6743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19" r="23148" b="4691"/>
          <a:stretch/>
        </p:blipFill>
        <p:spPr>
          <a:xfrm>
            <a:off x="7426322" y="1343024"/>
            <a:ext cx="4114800" cy="551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2495550"/>
            <a:ext cx="5918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0" y="1769257"/>
            <a:ext cx="8385149" cy="71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41" y="0"/>
            <a:ext cx="934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4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933450"/>
            <a:ext cx="778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996950"/>
            <a:ext cx="775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</a:t>
            </a:r>
            <a:r>
              <a:rPr lang="en-US" dirty="0" err="1"/>
              <a:t>ProPublica</a:t>
            </a:r>
            <a:r>
              <a:rPr lang="en-US" dirty="0"/>
              <a:t> think COMPAS is biased?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9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11430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690688"/>
            <a:ext cx="79935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7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09" y="1413343"/>
            <a:ext cx="6723783" cy="54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9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98B72-2C43-2141-AC79-F627AA79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67" y="1413343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0400"/>
            <a:ext cx="8890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3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04C6-20AC-AF4F-B520-0B408D35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33E80-2120-6349-AC10-87E2F880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4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 about this?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 what the data are telling you</a:t>
            </a:r>
          </a:p>
          <a:p>
            <a:pPr lvl="1"/>
            <a:r>
              <a:rPr lang="en-US" dirty="0"/>
              <a:t>Understand your model, and validate it</a:t>
            </a:r>
          </a:p>
          <a:p>
            <a:pPr lvl="1"/>
            <a:r>
              <a:rPr lang="en-US" dirty="0"/>
              <a:t>Involve domain experts; “raw data” is an oxymoron</a:t>
            </a:r>
          </a:p>
          <a:p>
            <a:pPr lvl="1"/>
            <a:r>
              <a:rPr lang="en-US" dirty="0"/>
              <a:t>Communicate not just model </a:t>
            </a:r>
            <a:r>
              <a:rPr lang="en-US" i="1" dirty="0"/>
              <a:t>capabilities</a:t>
            </a:r>
            <a:r>
              <a:rPr lang="en-US" dirty="0"/>
              <a:t>, but also </a:t>
            </a:r>
            <a:r>
              <a:rPr lang="en-US" i="1" dirty="0"/>
              <a:t>limits</a:t>
            </a:r>
            <a:r>
              <a:rPr lang="en-US" dirty="0"/>
              <a:t> and </a:t>
            </a:r>
            <a:r>
              <a:rPr lang="en-US" i="1" dirty="0"/>
              <a:t>assumptions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about people are about people</a:t>
            </a:r>
          </a:p>
          <a:p>
            <a:pPr lvl="1"/>
            <a:r>
              <a:rPr lang="en-US" dirty="0"/>
              <a:t>The data do not exist on their own, someone made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Always</a:t>
            </a:r>
            <a:r>
              <a:rPr lang="en-US" dirty="0"/>
              <a:t> consider why your model might be wrong in systematic ways</a:t>
            </a:r>
          </a:p>
          <a:p>
            <a:pPr lvl="1"/>
            <a:r>
              <a:rPr lang="en-US" dirty="0"/>
              <a:t>Don’t just </a:t>
            </a:r>
            <a:r>
              <a:rPr lang="en-US" b="1" dirty="0"/>
              <a:t>trust</a:t>
            </a:r>
            <a:r>
              <a:rPr lang="en-US" dirty="0"/>
              <a:t> the technology, make it </a:t>
            </a:r>
            <a:r>
              <a:rPr lang="en-US" b="1" dirty="0"/>
              <a:t>trustworthy</a:t>
            </a:r>
          </a:p>
          <a:p>
            <a:pPr lvl="1"/>
            <a:r>
              <a:rPr lang="en-US" b="1" dirty="0"/>
              <a:t>Close</a:t>
            </a:r>
            <a:r>
              <a:rPr lang="en-US" dirty="0"/>
              <a:t> the data science lifecycle: the world changes, and so should your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322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beyond the Data Science Lifecycle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deploy technology at all?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04" b="9074"/>
          <a:stretch/>
        </p:blipFill>
        <p:spPr>
          <a:xfrm>
            <a:off x="6096000" y="1896533"/>
            <a:ext cx="609600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534"/>
            <a:ext cx="5660913" cy="375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52" y="1591294"/>
            <a:ext cx="8526495" cy="5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data?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260600"/>
            <a:ext cx="31750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400300"/>
            <a:ext cx="7683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</a:t>
            </a:r>
            <a:r>
              <a:rPr lang="en-US" i="1" dirty="0"/>
              <a:t>sensitive</a:t>
            </a:r>
            <a:r>
              <a:rPr lang="en-US" dirty="0"/>
              <a:t>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knowing sensitive attributes, it’s not possible to know how to make good decisions.</a:t>
            </a:r>
          </a:p>
          <a:p>
            <a:pPr lvl="1"/>
            <a:r>
              <a:rPr lang="en-US" dirty="0"/>
              <a:t>E.g., in a credit-granting context, there’s no reason to believe that qualified minority applicants will be similar to qualified members of the majority</a:t>
            </a:r>
          </a:p>
          <a:p>
            <a:r>
              <a:rPr lang="en-US" dirty="0"/>
              <a:t>But having sensitive data means it can be repurposed for other uses</a:t>
            </a:r>
          </a:p>
        </p:txBody>
      </p:sp>
    </p:spTree>
    <p:extLst>
      <p:ext uri="{BB962C8B-B14F-4D97-AF65-F5344CB8AC3E}">
        <p14:creationId xmlns:p14="http://schemas.microsoft.com/office/powerpoint/2010/main" val="1204804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143D4-2ABA-1F42-BF41-77ED1695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01850"/>
            <a:ext cx="7620000" cy="3975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162598-DFE4-DD4D-8754-1435C09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Inclusion and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655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9479"/>
            <a:ext cx="609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7" y="319479"/>
            <a:ext cx="508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76979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6" y="3176979"/>
            <a:ext cx="51435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course at Berkeley on people and technology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https://fatml.org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https://fatconference.org</a:t>
            </a:r>
            <a:endParaRPr lang="en-US" dirty="0"/>
          </a:p>
          <a:p>
            <a:pPr lvl="1"/>
            <a:r>
              <a:rPr lang="en-US" dirty="0"/>
              <a:t>Reading list</a:t>
            </a:r>
          </a:p>
          <a:p>
            <a:pPr lvl="1"/>
            <a:r>
              <a:rPr lang="en-US" dirty="0"/>
              <a:t>Principles for Accountable Algorithms</a:t>
            </a:r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Weapons of Math Destruction,</a:t>
            </a:r>
            <a:r>
              <a:rPr lang="en-US" dirty="0"/>
              <a:t> by Cathy O’Neil</a:t>
            </a:r>
          </a:p>
          <a:p>
            <a:pPr lvl="1"/>
            <a:r>
              <a:rPr lang="en-US" i="1" dirty="0"/>
              <a:t>How to Lie With Statistics</a:t>
            </a:r>
            <a:r>
              <a:rPr lang="en-US" dirty="0"/>
              <a:t>, by Darrell Huff</a:t>
            </a:r>
          </a:p>
          <a:p>
            <a:r>
              <a:rPr lang="en-US" dirty="0"/>
              <a:t>Courses around the world: </a:t>
            </a:r>
            <a:r>
              <a:rPr lang="en-US" dirty="0" err="1"/>
              <a:t>tinyurl.com</a:t>
            </a:r>
            <a:r>
              <a:rPr lang="en-US" dirty="0"/>
              <a:t>/ethics-classes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17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283" y="287866"/>
            <a:ext cx="740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“Remember that all models are wrong; the practical question is how wrong do they have to be to not be useful.”</a:t>
            </a:r>
          </a:p>
          <a:p>
            <a:r>
              <a:rPr lang="en-US" sz="3600" dirty="0"/>
              <a:t>		-George E. P.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61" t="3675" r="8292" b="4045"/>
          <a:stretch/>
        </p:blipFill>
        <p:spPr>
          <a:xfrm>
            <a:off x="7298266" y="2387601"/>
            <a:ext cx="2760134" cy="42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1E274-7D96-9045-A50B-02ADA488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306698"/>
            <a:ext cx="8604250" cy="624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63"/>
          <a:stretch/>
        </p:blipFill>
        <p:spPr>
          <a:xfrm>
            <a:off x="4191000" y="2355850"/>
            <a:ext cx="3670465" cy="214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2" y="4502150"/>
            <a:ext cx="1052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73"/>
            <a:ext cx="12192000" cy="669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4" y="80673"/>
            <a:ext cx="6337465" cy="19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415C7-3B71-AF42-A7CF-0A490B6A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7" y="1686983"/>
            <a:ext cx="5149504" cy="1725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E9E8A-3E44-4F42-B29C-280C2532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1686983"/>
            <a:ext cx="5137150" cy="1726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D1F2C-268A-9E43-8394-BD074205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9" y="4351866"/>
            <a:ext cx="5142870" cy="173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63147-074D-144C-A8F9-373857C48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59" y="4351865"/>
            <a:ext cx="5185642" cy="17314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AE6113-11A2-094A-9717-FBB2D519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Shades</a:t>
            </a:r>
          </a:p>
        </p:txBody>
      </p:sp>
    </p:spTree>
    <p:extLst>
      <p:ext uri="{BB962C8B-B14F-4D97-AF65-F5344CB8AC3E}">
        <p14:creationId xmlns:p14="http://schemas.microsoft.com/office/powerpoint/2010/main" val="281357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2191</TotalTime>
  <Words>415</Words>
  <Application>Microsoft Macintosh PowerPoint</Application>
  <PresentationFormat>Widescreen</PresentationFormat>
  <Paragraphs>88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Gender Shades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Life Cycle</vt:lpstr>
      <vt:lpstr>Context &amp; Refinement</vt:lpstr>
      <vt:lpstr>Context &amp; Refinement</vt:lpstr>
      <vt:lpstr>PowerPoint Presentation</vt:lpstr>
      <vt:lpstr>Proxies</vt:lpstr>
      <vt:lpstr>PowerPoint Presentation</vt:lpstr>
      <vt:lpstr>Data Collection</vt:lpstr>
      <vt:lpstr>Data Collection</vt:lpstr>
      <vt:lpstr>http://bit.ly/ds100-fa18-dsm2</vt:lpstr>
      <vt:lpstr>PowerPoint Presentation</vt:lpstr>
      <vt:lpstr>Data Cleaning</vt:lpstr>
      <vt:lpstr>Data Cleaning</vt:lpstr>
      <vt:lpstr>Data Cleaning</vt:lpstr>
      <vt:lpstr>Test-Train Split</vt:lpstr>
      <vt:lpstr>Loss Function Choice</vt:lpstr>
      <vt:lpstr>PowerPoint Presentation</vt:lpstr>
      <vt:lpstr>PowerPoint Presentation</vt:lpstr>
      <vt:lpstr>PowerPoint Presentation</vt:lpstr>
      <vt:lpstr>PowerPoint Presentation</vt:lpstr>
      <vt:lpstr>So why does ProPublica think COMPAS is biased?</vt:lpstr>
      <vt:lpstr>PowerPoint Presentation</vt:lpstr>
      <vt:lpstr>Feature Engineering</vt:lpstr>
      <vt:lpstr>Feature Engineering</vt:lpstr>
      <vt:lpstr>Feature Engineering</vt:lpstr>
      <vt:lpstr>Model Selection</vt:lpstr>
      <vt:lpstr>Model Evaluation</vt:lpstr>
      <vt:lpstr>Model Evaluation</vt:lpstr>
      <vt:lpstr>So what do we do about this?</vt:lpstr>
      <vt:lpstr>Ethical Lessons</vt:lpstr>
      <vt:lpstr>Ethics beyond the Data Science Lifecycle</vt:lpstr>
      <vt:lpstr>Should we deploy technology at all?</vt:lpstr>
      <vt:lpstr>When is it ethical to collect data?</vt:lpstr>
      <vt:lpstr>When is it ethical to collect sensitive data?</vt:lpstr>
      <vt:lpstr>Inclusion and Representation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Joshua Kroll</dc:creator>
  <cp:lastModifiedBy>Joshua Kroll</cp:lastModifiedBy>
  <cp:revision>56</cp:revision>
  <dcterms:created xsi:type="dcterms:W3CDTF">2017-11-30T02:57:06Z</dcterms:created>
  <dcterms:modified xsi:type="dcterms:W3CDTF">2018-10-10T15:06:07Z</dcterms:modified>
</cp:coreProperties>
</file>